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74" r:id="rId6"/>
    <p:sldId id="269" r:id="rId7"/>
    <p:sldId id="267" r:id="rId8"/>
    <p:sldId id="272" r:id="rId9"/>
    <p:sldId id="261" r:id="rId10"/>
    <p:sldId id="265" r:id="rId11"/>
    <p:sldId id="275" r:id="rId12"/>
  </p:sldIdLst>
  <p:sldSz cx="12192000" cy="6858000"/>
  <p:notesSz cx="6858000" cy="9144000"/>
  <p:embeddedFontLst>
    <p:embeddedFont>
      <p:font typeface="마루 부리OTF 조금굵은" panose="020B0600000101010101" pitchFamily="34" charset="-127"/>
      <p:bold r:id="rId13"/>
    </p:embeddedFont>
    <p:embeddedFont>
      <p:font typeface="강한육군 Medium" panose="02020603020101020101" pitchFamily="18" charset="-127"/>
      <p:regular r:id="rId14"/>
    </p:embeddedFont>
    <p:embeddedFont>
      <p:font typeface="마루 부리OTF 굵은" panose="020B0600000101010101" pitchFamily="34" charset="-127"/>
      <p:bold r:id="rId15"/>
    </p:embeddedFont>
    <p:embeddedFont>
      <p:font typeface="마루 부리OTF 가는" panose="020B0600000101010101" pitchFamily="34" charset="-127"/>
      <p:regular r:id="rId16"/>
    </p:embeddedFont>
    <p:embeddedFont>
      <p:font typeface="강한육군 Bold" panose="020206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FECAD1"/>
    <a:srgbClr val="FFE1FF"/>
    <a:srgbClr val="CCECFF"/>
    <a:srgbClr val="FFCCCC"/>
    <a:srgbClr val="FD353A"/>
    <a:srgbClr val="FE7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607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956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66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11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704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12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5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994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45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07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8E20D-1062-4D31-89CE-2C870E47B319}" type="datetimeFigureOut">
              <a:rPr lang="ko-KR" altLang="en-US" smtClean="0"/>
              <a:t>2021-11-30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29C529-A4DF-4158-9283-11C85F7BE4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77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defRPr>
            </a:lvl1pPr>
          </a:lstStyle>
          <a:p>
            <a:fld id="{AED8E20D-1062-4D31-89CE-2C870E47B319}" type="datetimeFigureOut">
              <a:rPr lang="ko-KR" altLang="en-US" smtClean="0"/>
              <a:pPr/>
              <a:t>2021-11-30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defRPr>
            </a:lvl1pPr>
          </a:lstStyle>
          <a:p>
            <a:fld id="{9729C529-A4DF-4158-9283-11C85F7BE46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50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마루 부리OTF 가는" panose="020B0600000101010101" pitchFamily="34" charset="-127"/>
          <a:ea typeface="마루 부리OTF 가는" panose="020B0600000101010101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75637" y="2635327"/>
            <a:ext cx="8306614" cy="1298498"/>
            <a:chOff x="530412" y="283690"/>
            <a:chExt cx="5381611" cy="572521"/>
          </a:xfrm>
        </p:grpSpPr>
        <p:sp>
          <p:nvSpPr>
            <p:cNvPr id="10" name="직사각형 9"/>
            <p:cNvSpPr/>
            <p:nvPr/>
          </p:nvSpPr>
          <p:spPr>
            <a:xfrm>
              <a:off x="530412" y="283690"/>
              <a:ext cx="816250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3</a:t>
              </a:r>
              <a:r>
                <a:rPr lang="ko-KR" altLang="en-US" sz="4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팀</a:t>
              </a:r>
              <a:endParaRPr lang="ko-KR" altLang="en-US" sz="3600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346662" y="283690"/>
              <a:ext cx="4565361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Bold" panose="02020603020101020101" pitchFamily="18" charset="-127"/>
                  <a:ea typeface="강한육군 Bold" panose="02020603020101020101" pitchFamily="18" charset="-127"/>
                </a:rPr>
                <a:t>카페</a:t>
              </a:r>
              <a:endParaRPr lang="ko-KR" alt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Bold" panose="02020603020101020101" pitchFamily="18" charset="-127"/>
                <a:ea typeface="강한육군 Bold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636" y="390820"/>
              <a:ext cx="477203" cy="358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525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07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참여 인력 및 진행 상황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1784591" y="2227704"/>
            <a:ext cx="2358784" cy="2363346"/>
          </a:xfrm>
          <a:prstGeom prst="ellipse">
            <a:avLst/>
          </a:prstGeom>
          <a:solidFill>
            <a:srgbClr val="3366F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2053493" y="2477711"/>
            <a:ext cx="1794608" cy="18371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회원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2120169" y="2553910"/>
            <a:ext cx="1661255" cy="16847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회원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4861166" y="2227704"/>
            <a:ext cx="2358784" cy="2363346"/>
          </a:xfrm>
          <a:prstGeom prst="ellipse">
            <a:avLst/>
          </a:prstGeom>
          <a:solidFill>
            <a:srgbClr val="3366F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5130068" y="2477711"/>
            <a:ext cx="1794608" cy="18371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회원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5196744" y="2553910"/>
            <a:ext cx="1661255" cy="16847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게시물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7937741" y="2227704"/>
            <a:ext cx="2358784" cy="2363346"/>
          </a:xfrm>
          <a:prstGeom prst="ellipse">
            <a:avLst/>
          </a:prstGeom>
          <a:solidFill>
            <a:srgbClr val="3366FF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8206643" y="2477711"/>
            <a:ext cx="1794608" cy="18371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회원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8273319" y="2553910"/>
            <a:ext cx="1661255" cy="168471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댓글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2214" y="47833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우현정</a:t>
            </a:r>
            <a:endParaRPr lang="ko-KR" altLang="en-US" dirty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01976" y="4783357"/>
            <a:ext cx="8579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김윤주</a:t>
            </a:r>
            <a:endParaRPr lang="en-US" altLang="ko-KR" dirty="0" smtClean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  <a:p>
            <a:r>
              <a:rPr lang="ko-KR" altLang="en-US" dirty="0" err="1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권기현</a:t>
            </a:r>
            <a:endParaRPr lang="en-US" altLang="ko-KR" dirty="0" smtClean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  <a:p>
            <a:r>
              <a:rPr lang="ko-KR" altLang="en-US" dirty="0" err="1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변휘란</a:t>
            </a:r>
            <a:endParaRPr lang="en-US" altLang="ko-KR" dirty="0" smtClean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  <a:p>
            <a:r>
              <a:rPr lang="ko-KR" altLang="en-US" dirty="0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성준영</a:t>
            </a:r>
            <a:endParaRPr lang="ko-KR" altLang="en-US" dirty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65364" y="4783357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남대성</a:t>
            </a:r>
            <a:endParaRPr lang="ko-KR" altLang="en-US" dirty="0"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21581" y="42682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20%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53598" y="426827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20%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774731" y="42682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1</a:t>
            </a:r>
            <a:r>
              <a:rPr lang="en-US" altLang="ko-KR" dirty="0" smtClean="0">
                <a:solidFill>
                  <a:schemeClr val="bg1">
                    <a:lumMod val="95000"/>
                  </a:schemeClr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0%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2423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075637" y="2635327"/>
            <a:ext cx="8306614" cy="1298498"/>
            <a:chOff x="530412" y="283690"/>
            <a:chExt cx="5381611" cy="572521"/>
          </a:xfrm>
        </p:grpSpPr>
        <p:sp>
          <p:nvSpPr>
            <p:cNvPr id="10" name="직사각형 9"/>
            <p:cNvSpPr/>
            <p:nvPr/>
          </p:nvSpPr>
          <p:spPr>
            <a:xfrm>
              <a:off x="530412" y="283690"/>
              <a:ext cx="816250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3</a:t>
              </a:r>
              <a:r>
                <a:rPr lang="ko-KR" altLang="en-US" sz="4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팀</a:t>
              </a:r>
              <a:endParaRPr lang="ko-KR" altLang="en-US" sz="3600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346662" y="283690"/>
              <a:ext cx="4565361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5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Bold" panose="02020603020101020101" pitchFamily="18" charset="-127"/>
                  <a:ea typeface="강한육군 Bold" panose="02020603020101020101" pitchFamily="18" charset="-127"/>
                </a:rPr>
                <a:t>감사합니다</a:t>
              </a:r>
              <a:endParaRPr lang="ko-KR" altLang="en-US" sz="45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Bold" panose="02020603020101020101" pitchFamily="18" charset="-127"/>
                <a:ea typeface="강한육군 Bold" panose="02020603020101020101" pitchFamily="18" charset="-127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6636" y="390820"/>
              <a:ext cx="477203" cy="358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4858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709949" y="1173152"/>
            <a:ext cx="7045180" cy="572521"/>
          </a:xfrm>
          <a:prstGeom prst="rect">
            <a:avLst/>
          </a:prstGeom>
          <a:solidFill>
            <a:schemeClr val="bg1"/>
          </a:solidFill>
          <a:ln w="38100">
            <a:solidFill>
              <a:srgbClr val="3366FF"/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목차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691" y="1280281"/>
            <a:ext cx="413531" cy="358261"/>
          </a:xfrm>
          <a:prstGeom prst="rect">
            <a:avLst/>
          </a:prstGeom>
        </p:spPr>
      </p:pic>
      <p:sp>
        <p:nvSpPr>
          <p:cNvPr id="8" name="이등변 삼각형 7"/>
          <p:cNvSpPr/>
          <p:nvPr/>
        </p:nvSpPr>
        <p:spPr>
          <a:xfrm flipV="1">
            <a:off x="8910145" y="1355034"/>
            <a:ext cx="224443" cy="208753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2709949" y="1927555"/>
            <a:ext cx="7045180" cy="3941231"/>
            <a:chOff x="2709949" y="1603358"/>
            <a:chExt cx="7045180" cy="3941231"/>
          </a:xfrm>
        </p:grpSpPr>
        <p:sp>
          <p:nvSpPr>
            <p:cNvPr id="10" name="직사각형 9"/>
            <p:cNvSpPr/>
            <p:nvPr/>
          </p:nvSpPr>
          <p:spPr>
            <a:xfrm>
              <a:off x="2709949" y="1603358"/>
              <a:ext cx="7045180" cy="394123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366FF"/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308211" y="1702621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개발 환경 및 언어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834894" y="1702621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01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834894" y="2251062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02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34894" y="2799503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03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834894" y="3347944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04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834894" y="3896385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05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834894" y="4444826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06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834894" y="4993267"/>
              <a:ext cx="473317" cy="425437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07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08211" y="2246757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목적 및 기능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08211" y="2797350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요구사항 분석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08211" y="3347943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논리</a:t>
              </a:r>
              <a:r>
                <a:rPr lang="en-US" altLang="ko-KR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물리 </a:t>
              </a:r>
              <a:r>
                <a:rPr lang="en-US" altLang="ko-KR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ERD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08211" y="3896385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한글 처리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308211" y="4444826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일정 계획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08211" y="4993266"/>
              <a:ext cx="6374011" cy="425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 smtClean="0">
                  <a:solidFill>
                    <a:schemeClr val="tx1"/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참여 인력 및 진행 상황</a:t>
              </a:r>
              <a:endParaRPr lang="ko-KR" altLang="en-US" dirty="0">
                <a:solidFill>
                  <a:schemeClr val="tx1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05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907" y="4077354"/>
            <a:ext cx="827116" cy="8271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01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개발 환경 및 언어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8819CC-1FF8-4465-AE6C-AD1E71144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962" y="1555216"/>
            <a:ext cx="1103718" cy="11037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D809DDD-AC36-4793-A647-9B44004E5B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40" y="3800751"/>
            <a:ext cx="1103719" cy="110371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831438" y="1543954"/>
            <a:ext cx="2191682" cy="1173585"/>
            <a:chOff x="2758816" y="1543954"/>
            <a:chExt cx="2191682" cy="1173585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8E2D139-B5C9-42F1-81B4-34603878C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45"/>
            <a:stretch/>
          </p:blipFill>
          <p:spPr>
            <a:xfrm>
              <a:off x="3618259" y="1648039"/>
              <a:ext cx="1332239" cy="990654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F6D2275-438B-4161-89D6-8CA2128D2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9752" y="1546180"/>
              <a:ext cx="1245328" cy="1171359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4FCEDDBA-BA6E-447A-9081-155EAB6FE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8816" y="1543954"/>
              <a:ext cx="1245328" cy="1171359"/>
            </a:xfrm>
            <a:prstGeom prst="rect">
              <a:avLst/>
            </a:prstGeom>
          </p:spPr>
        </p:pic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BEBA579F-B250-48A8-9816-3D7D2F9C5D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674" y="3800751"/>
            <a:ext cx="1103718" cy="1103718"/>
          </a:xfrm>
          <a:prstGeom prst="rect">
            <a:avLst/>
          </a:prstGeom>
        </p:spPr>
      </p:pic>
      <p:graphicFrame>
        <p:nvGraphicFramePr>
          <p:cNvPr id="24" name="표 46">
            <a:extLst>
              <a:ext uri="{FF2B5EF4-FFF2-40B4-BE49-F238E27FC236}">
                <a16:creationId xmlns:a16="http://schemas.microsoft.com/office/drawing/2014/main" id="{03E0C23A-67CE-4081-8D09-07127CD8D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715076"/>
              </p:ext>
            </p:extLst>
          </p:nvPr>
        </p:nvGraphicFramePr>
        <p:xfrm>
          <a:off x="4858536" y="2757901"/>
          <a:ext cx="24749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28">
                  <a:extLst>
                    <a:ext uri="{9D8B030D-6E8A-4147-A177-3AD203B41FA5}">
                      <a16:colId xmlns:a16="http://schemas.microsoft.com/office/drawing/2014/main" val="1324269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Apache Tomcat 7.0</a:t>
                      </a:r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0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웹</a:t>
                      </a:r>
                      <a:r>
                        <a:rPr lang="en-US" altLang="ko-KR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애플리케이션 서버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9941"/>
                  </a:ext>
                </a:extLst>
              </a:tr>
            </a:tbl>
          </a:graphicData>
        </a:graphic>
      </p:graphicFrame>
      <p:graphicFrame>
        <p:nvGraphicFramePr>
          <p:cNvPr id="25" name="표 46">
            <a:extLst>
              <a:ext uri="{FF2B5EF4-FFF2-40B4-BE49-F238E27FC236}">
                <a16:creationId xmlns:a16="http://schemas.microsoft.com/office/drawing/2014/main" id="{8AB21AC2-061E-45B0-9EA8-5DE316349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6961"/>
              </p:ext>
            </p:extLst>
          </p:nvPr>
        </p:nvGraphicFramePr>
        <p:xfrm>
          <a:off x="8046069" y="5061084"/>
          <a:ext cx="24749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28">
                  <a:extLst>
                    <a:ext uri="{9D8B030D-6E8A-4147-A177-3AD203B41FA5}">
                      <a16:colId xmlns:a16="http://schemas.microsoft.com/office/drawing/2014/main" val="1324269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Github</a:t>
                      </a:r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0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형상 관리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9941"/>
                  </a:ext>
                </a:extLst>
              </a:tr>
            </a:tbl>
          </a:graphicData>
        </a:graphic>
      </p:graphicFrame>
      <p:graphicFrame>
        <p:nvGraphicFramePr>
          <p:cNvPr id="26" name="표 46">
            <a:extLst>
              <a:ext uri="{FF2B5EF4-FFF2-40B4-BE49-F238E27FC236}">
                <a16:creationId xmlns:a16="http://schemas.microsoft.com/office/drawing/2014/main" id="{FFD7515A-DE09-44A5-BB4F-AE939113E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08068"/>
              </p:ext>
            </p:extLst>
          </p:nvPr>
        </p:nvGraphicFramePr>
        <p:xfrm>
          <a:off x="4858535" y="5061084"/>
          <a:ext cx="2474928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28">
                  <a:extLst>
                    <a:ext uri="{9D8B030D-6E8A-4147-A177-3AD203B41FA5}">
                      <a16:colId xmlns:a16="http://schemas.microsoft.com/office/drawing/2014/main" val="13242697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Oracle</a:t>
                      </a:r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0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데이터베이스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9941"/>
                  </a:ext>
                </a:extLst>
              </a:tr>
            </a:tbl>
          </a:graphicData>
        </a:graphic>
      </p:graphicFrame>
      <p:graphicFrame>
        <p:nvGraphicFramePr>
          <p:cNvPr id="27" name="표 46">
            <a:extLst>
              <a:ext uri="{FF2B5EF4-FFF2-40B4-BE49-F238E27FC236}">
                <a16:creationId xmlns:a16="http://schemas.microsoft.com/office/drawing/2014/main" id="{F4EB2B94-4AEB-4B0D-B72E-ABFFC7266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762193"/>
              </p:ext>
            </p:extLst>
          </p:nvPr>
        </p:nvGraphicFramePr>
        <p:xfrm>
          <a:off x="1671001" y="5061084"/>
          <a:ext cx="24749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28">
                  <a:extLst>
                    <a:ext uri="{9D8B030D-6E8A-4147-A177-3AD203B41FA5}">
                      <a16:colId xmlns:a16="http://schemas.microsoft.com/office/drawing/2014/main" val="1324269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Eclipse</a:t>
                      </a:r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0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자바 통합 개발 도구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9941"/>
                  </a:ext>
                </a:extLst>
              </a:tr>
            </a:tbl>
          </a:graphicData>
        </a:graphic>
      </p:graphicFrame>
      <p:graphicFrame>
        <p:nvGraphicFramePr>
          <p:cNvPr id="28" name="표 46">
            <a:extLst>
              <a:ext uri="{FF2B5EF4-FFF2-40B4-BE49-F238E27FC236}">
                <a16:creationId xmlns:a16="http://schemas.microsoft.com/office/drawing/2014/main" id="{40B10B16-B2ED-4FA8-9F90-A8E4A93EA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22797"/>
              </p:ext>
            </p:extLst>
          </p:nvPr>
        </p:nvGraphicFramePr>
        <p:xfrm>
          <a:off x="1667574" y="2757901"/>
          <a:ext cx="247492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4928">
                  <a:extLst>
                    <a:ext uri="{9D8B030D-6E8A-4147-A177-3AD203B41FA5}">
                      <a16:colId xmlns:a16="http://schemas.microsoft.com/office/drawing/2014/main" val="1324269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HTML5/CSS3/JS</a:t>
                      </a:r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8203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디자인 및 기능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509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0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02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목적 및 기능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015CAE87-C106-4765-B207-878568EE3238}"/>
              </a:ext>
            </a:extLst>
          </p:cNvPr>
          <p:cNvSpPr/>
          <p:nvPr/>
        </p:nvSpPr>
        <p:spPr>
          <a:xfrm>
            <a:off x="2679941" y="2085474"/>
            <a:ext cx="2037347" cy="20213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6BDDE18-EBE4-4143-8715-C9CFC38A1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25" y="2486526"/>
            <a:ext cx="1219200" cy="121920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54C42E99-565C-4D63-B2D8-46778D2875E4}"/>
              </a:ext>
            </a:extLst>
          </p:cNvPr>
          <p:cNvSpPr/>
          <p:nvPr/>
        </p:nvSpPr>
        <p:spPr>
          <a:xfrm>
            <a:off x="7505815" y="2085474"/>
            <a:ext cx="2037347" cy="202130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8401923-5B29-42EE-8892-6D2D1DF16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888" y="2486526"/>
            <a:ext cx="1219200" cy="1219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8EB317B-B814-477A-9FF8-46E2A550EC8A}"/>
              </a:ext>
            </a:extLst>
          </p:cNvPr>
          <p:cNvSpPr txBox="1"/>
          <p:nvPr/>
        </p:nvSpPr>
        <p:spPr>
          <a:xfrm>
            <a:off x="1730778" y="4327540"/>
            <a:ext cx="3935693" cy="888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게시물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작성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조회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수정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삭제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검색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댓글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작성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조회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수정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삭제</a:t>
            </a:r>
            <a:endParaRPr lang="ko-KR" altLang="en-US" dirty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407508" y="3737446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 smtClean="0">
                <a:solidFill>
                  <a:sysClr val="windowText" lastClr="000000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회원</a:t>
            </a:r>
            <a:endParaRPr lang="en-US" altLang="ko-KR" dirty="0">
              <a:solidFill>
                <a:sysClr val="windowText" lastClr="000000"/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124378" y="373744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 smtClean="0">
                <a:solidFill>
                  <a:sysClr val="windowText" lastClr="000000"/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관리자</a:t>
            </a:r>
            <a:endParaRPr lang="en-US" altLang="ko-KR" dirty="0">
              <a:solidFill>
                <a:sysClr val="windowText" lastClr="000000"/>
              </a:solidFill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EB317B-B814-477A-9FF8-46E2A550EC8A}"/>
              </a:ext>
            </a:extLst>
          </p:cNvPr>
          <p:cNvSpPr txBox="1"/>
          <p:nvPr/>
        </p:nvSpPr>
        <p:spPr>
          <a:xfrm>
            <a:off x="7410239" y="4321205"/>
            <a:ext cx="2228495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게시물 조회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삭제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회원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등급 변경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댓글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조회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865893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03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요구사항 분석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665018" y="1762298"/>
            <a:ext cx="107816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0632" y="1248173"/>
            <a:ext cx="159691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dirty="0" smtClean="0">
                <a:latin typeface="강한육군 Medium" panose="02020603020101020101" pitchFamily="18" charset="-127"/>
                <a:ea typeface="강한육군 Medium" panose="02020603020101020101" pitchFamily="18" charset="-127"/>
              </a:rPr>
              <a:t>요구사항 분석</a:t>
            </a:r>
            <a:endParaRPr lang="ko-KR" altLang="en-US" sz="2000" dirty="0">
              <a:latin typeface="강한육군 Medium" panose="02020603020101020101" pitchFamily="18" charset="-127"/>
              <a:ea typeface="강한육군 Medium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99586" y="2018656"/>
            <a:ext cx="9920839" cy="38821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회원가입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,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로그인</a:t>
            </a:r>
            <a:endParaRPr lang="en-US" altLang="ko-KR" dirty="0">
              <a:solidFill>
                <a:sysClr val="windowText" lastClr="000000"/>
              </a:solidFill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등급 구분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카페 관리자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(0)/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신입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(1)/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일반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(2)/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우수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(3)/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비회원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(-1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))</a:t>
            </a: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신입 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일반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: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시간경과</a:t>
            </a:r>
            <a:endParaRPr lang="en-US" altLang="ko-KR" dirty="0" smtClean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pPr marL="1200150" lvl="2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일반 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-&gt;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우수 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: </a:t>
            </a:r>
            <a:r>
              <a:rPr lang="ko-KR" altLang="en-US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관리자가 </a:t>
            </a:r>
            <a:r>
              <a:rPr lang="ko-KR" altLang="en-US" dirty="0" err="1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등업</a:t>
            </a:r>
            <a:endParaRPr lang="en-US" altLang="ko-KR" dirty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endParaRPr lang="ko-KR" altLang="en-US" dirty="0" smtClean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조금굵은" panose="020B0600000101010101" pitchFamily="34" charset="-127"/>
                <a:ea typeface="마루 부리OTF 조금굵은" panose="020B0600000101010101" pitchFamily="34" charset="-127"/>
              </a:rPr>
              <a:t>게시물</a:t>
            </a:r>
            <a:endParaRPr lang="en-US" altLang="ko-KR" dirty="0" smtClean="0">
              <a:solidFill>
                <a:sysClr val="windowText" lastClr="000000"/>
              </a:solidFill>
              <a:latin typeface="마루 부리OTF 조금굵은" panose="020B0600000101010101" pitchFamily="34" charset="-127"/>
              <a:ea typeface="마루 부리OTF 조금굵은" panose="020B0600000101010101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파일 업로드</a:t>
            </a:r>
            <a:endParaRPr lang="en-US" altLang="ko-KR" dirty="0" smtClean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err="1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페이징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 처리</a:t>
            </a:r>
            <a:endParaRPr lang="en-US" altLang="ko-KR" dirty="0" smtClean="0">
              <a:solidFill>
                <a:sysClr val="windowText" lastClr="000000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66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04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논리</a:t>
              </a:r>
              <a:r>
                <a:rPr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/</a:t>
              </a:r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물리 </a:t>
              </a:r>
              <a:r>
                <a:rPr lang="en-US" altLang="ko-KR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ERD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924" y="1571625"/>
            <a:ext cx="8736152" cy="41529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162800" y="5940028"/>
            <a:ext cx="4283826" cy="369332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just"/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ERD Cloud(https</a:t>
            </a:r>
            <a:r>
              <a:rPr lang="en-US" altLang="ko-KR" dirty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://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마루 부리OTF 가는" panose="020B0600000101010101" pitchFamily="34" charset="-127"/>
                <a:ea typeface="마루 부리OTF 가는" panose="020B0600000101010101" pitchFamily="34" charset="-127"/>
              </a:rPr>
              <a:t>www.erdcloud.com)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895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05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한글 처리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665018" y="1762298"/>
            <a:ext cx="107816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05840" y="1248173"/>
            <a:ext cx="124649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Web.xml</a:t>
            </a:r>
            <a:endParaRPr lang="ko-KR" altLang="en-US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931974"/>
            <a:ext cx="5886450" cy="1933575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5" name="직선 연결선 14"/>
          <p:cNvCxnSpPr/>
          <p:nvPr/>
        </p:nvCxnSpPr>
        <p:spPr>
          <a:xfrm>
            <a:off x="665018" y="4804757"/>
            <a:ext cx="107816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5018" y="4131426"/>
            <a:ext cx="107816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" y="5203117"/>
            <a:ext cx="9624725" cy="23596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8744990" y="5136613"/>
            <a:ext cx="1885576" cy="358098"/>
          </a:xfrm>
          <a:prstGeom prst="rect">
            <a:avLst/>
          </a:prstGeom>
          <a:noFill/>
          <a:ln>
            <a:solidFill>
              <a:srgbClr val="FD3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05840" y="4272847"/>
            <a:ext cx="3756798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Apache Tomcat</a:t>
            </a:r>
            <a:r>
              <a:rPr lang="ko-KR" altLang="en-US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의 </a:t>
            </a:r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Server.xml</a:t>
            </a:r>
            <a:endParaRPr lang="ko-KR" altLang="en-US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99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05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한글 처리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cxnSp>
        <p:nvCxnSpPr>
          <p:cNvPr id="8" name="직선 연결선 7"/>
          <p:cNvCxnSpPr/>
          <p:nvPr/>
        </p:nvCxnSpPr>
        <p:spPr>
          <a:xfrm>
            <a:off x="665018" y="1762298"/>
            <a:ext cx="10781608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3497" y="1248173"/>
            <a:ext cx="95646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Window &gt; Preferences &gt; ‘</a:t>
            </a:r>
            <a:r>
              <a:rPr lang="en-US" altLang="ko-KR" sz="2000" dirty="0" err="1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enco</a:t>
            </a:r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’ </a:t>
            </a:r>
            <a:r>
              <a:rPr lang="ko-KR" altLang="en-US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검색 </a:t>
            </a:r>
            <a:r>
              <a:rPr lang="en-US" altLang="ko-KR" sz="2000" dirty="0" smtClean="0">
                <a:latin typeface="마루 부리OTF 굵은" panose="020B0600000101010101" pitchFamily="34" charset="-127"/>
                <a:ea typeface="마루 부리OTF 굵은" panose="020B0600000101010101" pitchFamily="34" charset="-127"/>
              </a:rPr>
              <a:t>&gt; Workspace, CSS, HTML, JSP, XML Files</a:t>
            </a:r>
            <a:endParaRPr lang="ko-KR" altLang="en-US" sz="2000" dirty="0">
              <a:latin typeface="마루 부리OTF 굵은" panose="020B0600000101010101" pitchFamily="34" charset="-127"/>
              <a:ea typeface="마루 부리OTF 굵은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97" y="1931974"/>
            <a:ext cx="4592824" cy="421541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82" y="1931662"/>
            <a:ext cx="4613563" cy="4215731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2488938" y="5062452"/>
            <a:ext cx="1725615" cy="523702"/>
          </a:xfrm>
          <a:prstGeom prst="rect">
            <a:avLst/>
          </a:prstGeom>
          <a:noFill/>
          <a:ln>
            <a:solidFill>
              <a:srgbClr val="FD3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545847" y="2854038"/>
            <a:ext cx="3177571" cy="362987"/>
          </a:xfrm>
          <a:prstGeom prst="rect">
            <a:avLst/>
          </a:prstGeom>
          <a:noFill/>
          <a:ln>
            <a:solidFill>
              <a:srgbClr val="FD3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41548" y="2524298"/>
            <a:ext cx="541142" cy="858981"/>
          </a:xfrm>
          <a:prstGeom prst="rect">
            <a:avLst/>
          </a:prstGeom>
          <a:noFill/>
          <a:ln>
            <a:solidFill>
              <a:srgbClr val="FD3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136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578262"/>
            <a:ext cx="12192000" cy="0"/>
          </a:xfrm>
          <a:prstGeom prst="line">
            <a:avLst/>
          </a:prstGeom>
          <a:ln w="57150"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65018" y="1139902"/>
            <a:ext cx="10781608" cy="516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ctr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마루 부리OTF 가는" panose="020B0600000101010101" pitchFamily="34" charset="-127"/>
              <a:ea typeface="마루 부리OTF 가는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65018" y="283690"/>
            <a:ext cx="5611092" cy="572521"/>
            <a:chOff x="665018" y="283690"/>
            <a:chExt cx="5611092" cy="572521"/>
          </a:xfrm>
        </p:grpSpPr>
        <p:sp>
          <p:nvSpPr>
            <p:cNvPr id="12" name="직사각형 11"/>
            <p:cNvSpPr/>
            <p:nvPr/>
          </p:nvSpPr>
          <p:spPr>
            <a:xfrm>
              <a:off x="665018" y="283690"/>
              <a:ext cx="681644" cy="572521"/>
            </a:xfrm>
            <a:prstGeom prst="rect">
              <a:avLst/>
            </a:prstGeom>
            <a:solidFill>
              <a:srgbClr val="3366FF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06</a:t>
              </a:r>
              <a:endParaRPr lang="ko-KR" altLang="en-US" dirty="0"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346662" y="283690"/>
              <a:ext cx="4929448" cy="5725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ctr" rotWithShape="0">
                <a:schemeClr val="bg1">
                  <a:lumMod val="7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강한육군 Medium" panose="02020603020101020101" pitchFamily="18" charset="-127"/>
                  <a:ea typeface="강한육군 Medium" panose="02020603020101020101" pitchFamily="18" charset="-127"/>
                </a:rPr>
                <a:t>일정 계획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강한육군 Medium" panose="02020603020101020101" pitchFamily="18" charset="-127"/>
                <a:ea typeface="강한육군 Medium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6691" y="390819"/>
              <a:ext cx="358261" cy="358261"/>
            </a:xfrm>
            <a:prstGeom prst="rect">
              <a:avLst/>
            </a:prstGeom>
          </p:spPr>
        </p:pic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144969"/>
              </p:ext>
            </p:extLst>
          </p:nvPr>
        </p:nvGraphicFramePr>
        <p:xfrm>
          <a:off x="1479662" y="1604361"/>
          <a:ext cx="9152318" cy="4023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07474">
                  <a:extLst>
                    <a:ext uri="{9D8B030D-6E8A-4147-A177-3AD203B41FA5}">
                      <a16:colId xmlns:a16="http://schemas.microsoft.com/office/drawing/2014/main" val="1570982984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3172064959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2130743001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2974348046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3074672658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383180627"/>
                    </a:ext>
                  </a:extLst>
                </a:gridCol>
                <a:gridCol w="1307474">
                  <a:extLst>
                    <a:ext uri="{9D8B030D-6E8A-4147-A177-3AD203B41FA5}">
                      <a16:colId xmlns:a16="http://schemas.microsoft.com/office/drawing/2014/main" val="1739452757"/>
                    </a:ext>
                  </a:extLst>
                </a:gridCol>
              </a:tblGrid>
              <a:tr h="4358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일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화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수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목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금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bg1"/>
                          </a:solidFill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토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6922306"/>
                  </a:ext>
                </a:extLst>
              </a:tr>
              <a:tr h="1793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21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22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23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24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25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26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27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05851"/>
                  </a:ext>
                </a:extLst>
              </a:tr>
              <a:tr h="702919"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개발 주제 선정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AD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요구사항 분석</a:t>
                      </a:r>
                      <a:endParaRPr lang="en-US" altLang="ko-KR" sz="1200" dirty="0" smtClean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ERD</a:t>
                      </a:r>
                      <a:r>
                        <a:rPr lang="en-US" altLang="ko-KR" sz="1200" baseline="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설계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AD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ERD </a:t>
                      </a: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설계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AD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시스템 개발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CA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134938"/>
                  </a:ext>
                </a:extLst>
              </a:tr>
              <a:tr h="1684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28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29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30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2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3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4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816031"/>
                  </a:ext>
                </a:extLst>
              </a:tr>
              <a:tr h="631866">
                <a:tc gridSpan="7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시스템 개발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7766012"/>
                  </a:ext>
                </a:extLst>
              </a:tr>
              <a:tr h="19950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5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6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7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8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9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10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11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74377"/>
                  </a:ext>
                </a:extLst>
              </a:tr>
              <a:tr h="648392">
                <a:tc gridSpan="7">
                  <a:txBody>
                    <a:bodyPr/>
                    <a:lstStyle/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시스템 개발</a:t>
                      </a:r>
                      <a:endParaRPr lang="en-US" altLang="ko-KR" sz="1200" dirty="0" smtClean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  <a:p>
                      <a:pPr marL="171450" indent="-1714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시스템 통합 구축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8055935"/>
                  </a:ext>
                </a:extLst>
              </a:tr>
              <a:tr h="16625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12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13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14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15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16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17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18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982226"/>
                  </a:ext>
                </a:extLst>
              </a:tr>
              <a:tr h="507029">
                <a:tc gridSpan="3"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>
                          <a:latin typeface="마루 부리OTF 가는" panose="020B0600000101010101" pitchFamily="34" charset="-127"/>
                          <a:ea typeface="마루 부리OTF 가는" panose="020B0600000101010101" pitchFamily="34" charset="-127"/>
                        </a:rPr>
                        <a:t>시험 운영 및 테스트</a:t>
                      </a:r>
                      <a:endParaRPr lang="ko-KR" altLang="en-US" sz="1200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>
                        <a:latin typeface="마루 부리OTF 가는" panose="020B0600000101010101" pitchFamily="34" charset="-127"/>
                        <a:ea typeface="마루 부리OTF 가는" panose="020B0600000101010101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28289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91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268</Words>
  <Application>Microsoft Office PowerPoint</Application>
  <PresentationFormat>와이드스크린</PresentationFormat>
  <Paragraphs>124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마루 부리OTF 조금굵은</vt:lpstr>
      <vt:lpstr>강한육군 Medium</vt:lpstr>
      <vt:lpstr>마루 부리OTF 굵은</vt:lpstr>
      <vt:lpstr>마루 부리OTF 가는</vt:lpstr>
      <vt:lpstr>강한육군 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302-00</dc:creator>
  <cp:lastModifiedBy>302-00</cp:lastModifiedBy>
  <cp:revision>85</cp:revision>
  <dcterms:created xsi:type="dcterms:W3CDTF">2021-11-29T00:04:25Z</dcterms:created>
  <dcterms:modified xsi:type="dcterms:W3CDTF">2021-11-30T00:04:00Z</dcterms:modified>
</cp:coreProperties>
</file>